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88" r:id="rId7"/>
    <p:sldId id="274" r:id="rId8"/>
    <p:sldId id="287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90" r:id="rId19"/>
    <p:sldId id="285" r:id="rId20"/>
    <p:sldId id="292" r:id="rId21"/>
    <p:sldId id="293" r:id="rId22"/>
    <p:sldId id="291" r:id="rId23"/>
    <p:sldId id="294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12" r:id="rId34"/>
    <p:sldId id="306" r:id="rId35"/>
    <p:sldId id="307" r:id="rId36"/>
    <p:sldId id="308" r:id="rId37"/>
    <p:sldId id="313" r:id="rId38"/>
    <p:sldId id="309" r:id="rId39"/>
    <p:sldId id="310" r:id="rId40"/>
    <p:sldId id="311" r:id="rId41"/>
    <p:sldId id="327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8" r:id="rId55"/>
    <p:sldId id="329" r:id="rId56"/>
    <p:sldId id="330" r:id="rId57"/>
    <p:sldId id="333" r:id="rId58"/>
    <p:sldId id="334" r:id="rId59"/>
    <p:sldId id="335" r:id="rId60"/>
    <p:sldId id="336" r:id="rId61"/>
    <p:sldId id="337" r:id="rId62"/>
    <p:sldId id="338" r:id="rId63"/>
    <p:sldId id="345" r:id="rId64"/>
    <p:sldId id="350" r:id="rId65"/>
    <p:sldId id="341" r:id="rId66"/>
    <p:sldId id="346" r:id="rId67"/>
    <p:sldId id="347" r:id="rId68"/>
    <p:sldId id="348" r:id="rId69"/>
    <p:sldId id="339" r:id="rId70"/>
    <p:sldId id="340" r:id="rId71"/>
    <p:sldId id="349" r:id="rId72"/>
    <p:sldId id="351" r:id="rId73"/>
    <p:sldId id="352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109" initials="5" lastIdx="1" clrIdx="0">
    <p:extLst>
      <p:ext uri="{19B8F6BF-5375-455C-9EA6-DF929625EA0E}">
        <p15:presenceInfo xmlns:p15="http://schemas.microsoft.com/office/powerpoint/2012/main" userId="5109" providerId="None"/>
      </p:ext>
    </p:extLst>
  </p:cmAuthor>
  <p:cmAuthor id="2" name="5110-00" initials="5" lastIdx="1" clrIdx="1">
    <p:extLst>
      <p:ext uri="{19B8F6BF-5375-455C-9EA6-DF929625EA0E}">
        <p15:presenceInfo xmlns:p15="http://schemas.microsoft.com/office/powerpoint/2012/main" userId="5110-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4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5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7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86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5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82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824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6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6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6A38-CBDD-4D96-9BEB-6D76004D74D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EEB5D-24D6-4182-921D-0CD1D9143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6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서버구축과정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90" y="0"/>
            <a:ext cx="6380219" cy="6858000"/>
          </a:xfrm>
        </p:spPr>
      </p:pic>
      <p:sp>
        <p:nvSpPr>
          <p:cNvPr id="4" name="TextBox 3"/>
          <p:cNvSpPr txBox="1"/>
          <p:nvPr/>
        </p:nvSpPr>
        <p:spPr>
          <a:xfrm>
            <a:off x="7123543" y="5056058"/>
            <a:ext cx="22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</a:t>
            </a:r>
            <a:r>
              <a:rPr lang="ko-KR" altLang="en-US" dirty="0" smtClean="0">
                <a:solidFill>
                  <a:srgbClr val="FF0000"/>
                </a:solidFill>
              </a:rPr>
              <a:t>화면처럼 설정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65" y="22799"/>
            <a:ext cx="3500580" cy="6822848"/>
          </a:xfrm>
        </p:spPr>
      </p:pic>
      <p:sp>
        <p:nvSpPr>
          <p:cNvPr id="6" name="TextBox 5"/>
          <p:cNvSpPr txBox="1"/>
          <p:nvPr/>
        </p:nvSpPr>
        <p:spPr>
          <a:xfrm>
            <a:off x="7715936" y="6021258"/>
            <a:ext cx="267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</a:t>
            </a:r>
            <a:r>
              <a:rPr lang="ko-KR" altLang="en-US" dirty="0" smtClean="0">
                <a:solidFill>
                  <a:srgbClr val="FF0000"/>
                </a:solidFill>
              </a:rPr>
              <a:t>사진처럼 나왔으면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인스턴스 시작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5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4" y="0"/>
            <a:ext cx="12198254" cy="6850198"/>
          </a:xfrm>
        </p:spPr>
      </p:pic>
      <p:sp>
        <p:nvSpPr>
          <p:cNvPr id="9" name="TextBox 8"/>
          <p:cNvSpPr txBox="1"/>
          <p:nvPr/>
        </p:nvSpPr>
        <p:spPr>
          <a:xfrm>
            <a:off x="4159936" y="1929550"/>
            <a:ext cx="267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↑ </a:t>
            </a:r>
            <a:r>
              <a:rPr lang="ko-KR" altLang="en-US" dirty="0" smtClean="0">
                <a:solidFill>
                  <a:srgbClr val="FF0000"/>
                </a:solidFill>
              </a:rPr>
              <a:t>완성된 인스턴스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0154" y="5822677"/>
            <a:ext cx="267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← </a:t>
            </a:r>
            <a:r>
              <a:rPr lang="ko-KR" altLang="en-US" dirty="0" smtClean="0">
                <a:solidFill>
                  <a:srgbClr val="FF0000"/>
                </a:solidFill>
              </a:rPr>
              <a:t>탄력적 </a:t>
            </a:r>
            <a:r>
              <a:rPr lang="en-US" altLang="ko-KR" dirty="0" smtClean="0">
                <a:solidFill>
                  <a:srgbClr val="FF0000"/>
                </a:solidFill>
              </a:rPr>
              <a:t>IP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0" y="5875059"/>
            <a:ext cx="710154" cy="264567"/>
          </a:xfrm>
          <a:prstGeom prst="ellipse">
            <a:avLst/>
          </a:prstGeom>
          <a:noFill/>
          <a:ln cmpd="tri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1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타원 4"/>
          <p:cNvSpPr/>
          <p:nvPr/>
        </p:nvSpPr>
        <p:spPr>
          <a:xfrm>
            <a:off x="10704945" y="776587"/>
            <a:ext cx="1163276" cy="433377"/>
          </a:xfrm>
          <a:prstGeom prst="ellipse">
            <a:avLst/>
          </a:prstGeom>
          <a:noFill/>
          <a:ln cmpd="tri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358910" y="1209964"/>
            <a:ext cx="325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탄력적 </a:t>
            </a:r>
            <a:r>
              <a:rPr lang="en-US" altLang="ko-KR" dirty="0" smtClean="0">
                <a:solidFill>
                  <a:srgbClr val="FF0000"/>
                </a:solidFill>
              </a:rPr>
              <a:t>IP </a:t>
            </a:r>
            <a:r>
              <a:rPr lang="ko-KR" altLang="en-US" dirty="0" smtClean="0">
                <a:solidFill>
                  <a:srgbClr val="FF0000"/>
                </a:solidFill>
              </a:rPr>
              <a:t>주소 할당 클릭 </a:t>
            </a:r>
            <a:r>
              <a:rPr lang="ko-KR" altLang="en-US" dirty="0">
                <a:solidFill>
                  <a:srgbClr val="FF0000"/>
                </a:solidFill>
              </a:rPr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8806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743" cy="6858000"/>
          </a:xfrm>
        </p:spPr>
      </p:pic>
      <p:sp>
        <p:nvSpPr>
          <p:cNvPr id="4" name="TextBox 3"/>
          <p:cNvSpPr txBox="1"/>
          <p:nvPr/>
        </p:nvSpPr>
        <p:spPr>
          <a:xfrm>
            <a:off x="5357092" y="6410037"/>
            <a:ext cx="15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← </a:t>
            </a:r>
            <a:r>
              <a:rPr lang="ko-KR" altLang="en-US" dirty="0" smtClean="0">
                <a:solidFill>
                  <a:srgbClr val="FF0000"/>
                </a:solidFill>
              </a:rPr>
              <a:t>할당 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7938654" y="766678"/>
            <a:ext cx="183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 작업 클릭 →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09165" y="2022822"/>
            <a:ext cx="34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 </a:t>
            </a:r>
            <a:r>
              <a:rPr lang="ko-KR" altLang="en-US" dirty="0" smtClean="0">
                <a:solidFill>
                  <a:srgbClr val="FF0000"/>
                </a:solidFill>
              </a:rPr>
              <a:t>탄력적 </a:t>
            </a:r>
            <a:r>
              <a:rPr lang="en-US" altLang="ko-KR" dirty="0" smtClean="0">
                <a:solidFill>
                  <a:srgbClr val="FF0000"/>
                </a:solidFill>
              </a:rPr>
              <a:t>IP </a:t>
            </a:r>
            <a:r>
              <a:rPr lang="ko-KR" altLang="en-US" dirty="0" smtClean="0">
                <a:solidFill>
                  <a:srgbClr val="FF0000"/>
                </a:solidFill>
              </a:rPr>
              <a:t>주소 연결 </a:t>
            </a:r>
            <a:r>
              <a:rPr lang="ko-KR" altLang="en-US" dirty="0">
                <a:solidFill>
                  <a:srgbClr val="FF0000"/>
                </a:solidFill>
              </a:rPr>
              <a:t>클릭 ↑</a:t>
            </a:r>
          </a:p>
        </p:txBody>
      </p:sp>
      <p:sp>
        <p:nvSpPr>
          <p:cNvPr id="8" name="타원 7"/>
          <p:cNvSpPr/>
          <p:nvPr/>
        </p:nvSpPr>
        <p:spPr>
          <a:xfrm>
            <a:off x="10219437" y="1376641"/>
            <a:ext cx="916339" cy="341381"/>
          </a:xfrm>
          <a:prstGeom prst="ellipse">
            <a:avLst/>
          </a:prstGeom>
          <a:noFill/>
          <a:ln cmpd="tri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5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7" y="17438"/>
            <a:ext cx="6354617" cy="6840763"/>
          </a:xfrm>
        </p:spPr>
      </p:pic>
      <p:sp>
        <p:nvSpPr>
          <p:cNvPr id="4" name="TextBox 3"/>
          <p:cNvSpPr txBox="1"/>
          <p:nvPr/>
        </p:nvSpPr>
        <p:spPr>
          <a:xfrm>
            <a:off x="5583381" y="416565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 </a:t>
            </a:r>
            <a:r>
              <a:rPr lang="ko-KR" altLang="en-US" dirty="0" smtClean="0">
                <a:solidFill>
                  <a:srgbClr val="FF0000"/>
                </a:solidFill>
              </a:rPr>
              <a:t>인스턴스 입력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0508" y="4798350"/>
            <a:ext cx="287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 </a:t>
            </a:r>
            <a:r>
              <a:rPr lang="ko-KR" altLang="en-US" dirty="0" err="1" smtClean="0">
                <a:solidFill>
                  <a:srgbClr val="FF0000"/>
                </a:solidFill>
              </a:rPr>
              <a:t>프라이빗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IP </a:t>
            </a:r>
            <a:r>
              <a:rPr lang="ko-KR" altLang="en-US" dirty="0" smtClean="0">
                <a:solidFill>
                  <a:srgbClr val="FF0000"/>
                </a:solidFill>
              </a:rPr>
              <a:t>주소 입력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5090" y="6206896"/>
            <a:ext cx="179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 연결 클릭 ↑</a:t>
            </a:r>
          </a:p>
        </p:txBody>
      </p:sp>
    </p:spTree>
    <p:extLst>
      <p:ext uri="{BB962C8B-B14F-4D97-AF65-F5344CB8AC3E}">
        <p14:creationId xmlns:p14="http://schemas.microsoft.com/office/powerpoint/2010/main" val="80878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39" y="0"/>
            <a:ext cx="6106057" cy="6858000"/>
          </a:xfrm>
        </p:spPr>
      </p:pic>
    </p:spTree>
    <p:extLst>
      <p:ext uri="{BB962C8B-B14F-4D97-AF65-F5344CB8AC3E}">
        <p14:creationId xmlns:p14="http://schemas.microsoft.com/office/powerpoint/2010/main" val="41612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PuTTY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42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65" y="534916"/>
            <a:ext cx="5768843" cy="5538601"/>
          </a:xfrm>
        </p:spPr>
      </p:pic>
      <p:sp>
        <p:nvSpPr>
          <p:cNvPr id="7" name="TextBox 6"/>
          <p:cNvSpPr txBox="1"/>
          <p:nvPr/>
        </p:nvSpPr>
        <p:spPr>
          <a:xfrm>
            <a:off x="6545902" y="2069004"/>
            <a:ext cx="252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↑ ①탄력적 </a:t>
            </a:r>
            <a:r>
              <a:rPr lang="en-US" altLang="ko-KR" dirty="0" smtClean="0">
                <a:solidFill>
                  <a:srgbClr val="FF0000"/>
                </a:solidFill>
              </a:rPr>
              <a:t>IP</a:t>
            </a:r>
            <a:r>
              <a:rPr lang="ko-KR" altLang="en-US" dirty="0" smtClean="0">
                <a:solidFill>
                  <a:srgbClr val="FF0000"/>
                </a:solidFill>
              </a:rPr>
              <a:t> 입력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6921" y="4071260"/>
            <a:ext cx="172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← </a:t>
            </a:r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r>
              <a:rPr lang="en-US" altLang="ko-KR" dirty="0" smtClean="0">
                <a:solidFill>
                  <a:srgbClr val="FF0000"/>
                </a:solidFill>
              </a:rPr>
              <a:t>SSH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6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웹 서버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789902"/>
            <a:ext cx="10515600" cy="2048106"/>
          </a:xfrm>
        </p:spPr>
        <p:txBody>
          <a:bodyPr/>
          <a:lstStyle/>
          <a:p>
            <a:pPr algn="ctr"/>
            <a:r>
              <a:rPr lang="en-US" altLang="ko-KR" dirty="0" smtClean="0"/>
              <a:t>AWS </a:t>
            </a:r>
            <a:r>
              <a:rPr lang="ko-KR" altLang="en-US" dirty="0" smtClean="0"/>
              <a:t>회원가입 후 웹 서버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985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67" y="638681"/>
            <a:ext cx="5528697" cy="5308039"/>
          </a:xfrm>
        </p:spPr>
      </p:pic>
      <p:sp>
        <p:nvSpPr>
          <p:cNvPr id="4" name="TextBox 3"/>
          <p:cNvSpPr txBox="1"/>
          <p:nvPr/>
        </p:nvSpPr>
        <p:spPr>
          <a:xfrm>
            <a:off x="5114571" y="3616871"/>
            <a:ext cx="190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← ③</a:t>
            </a:r>
            <a:r>
              <a:rPr lang="en-US" altLang="ko-KR" dirty="0" err="1" smtClean="0">
                <a:solidFill>
                  <a:srgbClr val="FF0000"/>
                </a:solidFill>
              </a:rPr>
              <a:t>Auth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29006" y="1887661"/>
            <a:ext cx="356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← </a:t>
            </a:r>
            <a:r>
              <a:rPr lang="ko-KR" altLang="en-US" dirty="0" smtClean="0">
                <a:solidFill>
                  <a:srgbClr val="FF0000"/>
                </a:solidFill>
              </a:rPr>
              <a:t>⑤받아놓은 </a:t>
            </a:r>
            <a:r>
              <a:rPr lang="en-US" altLang="ko-KR" dirty="0" err="1" smtClean="0">
                <a:solidFill>
                  <a:srgbClr val="FF0000"/>
                </a:solidFill>
              </a:rPr>
              <a:t>ppk</a:t>
            </a:r>
            <a:r>
              <a:rPr lang="ko-KR" altLang="en-US" dirty="0" smtClean="0">
                <a:solidFill>
                  <a:srgbClr val="FF0000"/>
                </a:solidFill>
              </a:rPr>
              <a:t>파일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   (</a:t>
            </a:r>
            <a:r>
              <a:rPr lang="ko-KR" altLang="en-US" dirty="0" smtClean="0">
                <a:solidFill>
                  <a:srgbClr val="FF0000"/>
                </a:solidFill>
              </a:rPr>
              <a:t>키 페어 파일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1305" y="3907866"/>
            <a:ext cx="270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← </a:t>
            </a:r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r>
              <a:rPr lang="en-US" altLang="ko-KR" dirty="0" smtClean="0">
                <a:solidFill>
                  <a:srgbClr val="FF0000"/>
                </a:solidFill>
              </a:rPr>
              <a:t>Credentials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744091" y="1896964"/>
            <a:ext cx="916339" cy="341381"/>
          </a:xfrm>
          <a:prstGeom prst="ellipse">
            <a:avLst/>
          </a:prstGeom>
          <a:noFill/>
          <a:ln cmpd="tri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78933" y="5963761"/>
            <a:ext cx="19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↑ </a:t>
            </a:r>
            <a:r>
              <a:rPr lang="ko-KR" altLang="en-US" dirty="0" smtClean="0">
                <a:solidFill>
                  <a:srgbClr val="FF0000"/>
                </a:solidFill>
              </a:rPr>
              <a:t>⑥</a:t>
            </a:r>
            <a:r>
              <a:rPr lang="en-US" altLang="ko-KR" dirty="0" smtClean="0">
                <a:solidFill>
                  <a:srgbClr val="FF0000"/>
                </a:solidFill>
              </a:rPr>
              <a:t>Open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79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37" y="1218128"/>
            <a:ext cx="6268325" cy="3982006"/>
          </a:xfrm>
        </p:spPr>
      </p:pic>
      <p:sp>
        <p:nvSpPr>
          <p:cNvPr id="4" name="TextBox 3"/>
          <p:cNvSpPr txBox="1"/>
          <p:nvPr/>
        </p:nvSpPr>
        <p:spPr>
          <a:xfrm>
            <a:off x="6324752" y="5200134"/>
            <a:ext cx="19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↑ </a:t>
            </a:r>
            <a:r>
              <a:rPr lang="en-US" altLang="ko-KR" dirty="0" smtClean="0">
                <a:solidFill>
                  <a:srgbClr val="FF0000"/>
                </a:solidFill>
              </a:rPr>
              <a:t>Accept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64673" y="4787947"/>
            <a:ext cx="707182" cy="263460"/>
          </a:xfrm>
          <a:prstGeom prst="ellipse">
            <a:avLst/>
          </a:prstGeom>
          <a:noFill/>
          <a:ln cmpd="tri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2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9" y="1463218"/>
            <a:ext cx="4676635" cy="2949550"/>
          </a:xfrm>
        </p:spPr>
      </p:pic>
      <p:sp>
        <p:nvSpPr>
          <p:cNvPr id="4" name="TextBox 3"/>
          <p:cNvSpPr txBox="1"/>
          <p:nvPr/>
        </p:nvSpPr>
        <p:spPr>
          <a:xfrm>
            <a:off x="1152391" y="2216789"/>
            <a:ext cx="26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centOS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 후 </a:t>
            </a:r>
            <a:r>
              <a:rPr lang="en-US" altLang="ko-KR" sz="1400" dirty="0" smtClean="0">
                <a:solidFill>
                  <a:srgbClr val="FF0000"/>
                </a:solidFill>
              </a:rPr>
              <a:t>enter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5" name="내용 개체 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65" y="1463217"/>
            <a:ext cx="4697958" cy="2949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7381" y="2753326"/>
            <a:ext cx="51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➔</a:t>
            </a:r>
          </a:p>
        </p:txBody>
      </p:sp>
    </p:spTree>
    <p:extLst>
      <p:ext uri="{BB962C8B-B14F-4D97-AF65-F5344CB8AC3E}">
        <p14:creationId xmlns:p14="http://schemas.microsoft.com/office/powerpoint/2010/main" val="4493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62" y="1336907"/>
            <a:ext cx="6787781" cy="4269566"/>
          </a:xfrm>
        </p:spPr>
      </p:pic>
      <p:sp>
        <p:nvSpPr>
          <p:cNvPr id="11" name="TextBox 10"/>
          <p:cNvSpPr txBox="1"/>
          <p:nvPr/>
        </p:nvSpPr>
        <p:spPr>
          <a:xfrm>
            <a:off x="5336463" y="1930462"/>
            <a:ext cx="26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①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sudo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passwd</a:t>
            </a:r>
            <a:r>
              <a:rPr lang="en-US" altLang="ko-KR" sz="1400" dirty="0" smtClean="0">
                <a:solidFill>
                  <a:srgbClr val="FF0000"/>
                </a:solidFill>
              </a:rPr>
              <a:t> root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6463" y="2359953"/>
            <a:ext cx="293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 비밀번호 설정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최소</a:t>
            </a:r>
            <a:r>
              <a:rPr lang="en-US" altLang="ko-KR" sz="1400" dirty="0" smtClean="0">
                <a:solidFill>
                  <a:srgbClr val="FF0000"/>
                </a:solidFill>
              </a:rPr>
              <a:t>8</a:t>
            </a:r>
            <a:r>
              <a:rPr lang="ko-KR" altLang="en-US" sz="1400" dirty="0" smtClean="0">
                <a:solidFill>
                  <a:srgbClr val="FF0000"/>
                </a:solidFill>
              </a:rPr>
              <a:t>자리 이상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6462" y="2789444"/>
            <a:ext cx="4010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sudo</a:t>
            </a:r>
            <a:r>
              <a:rPr lang="en-US" altLang="ko-KR" sz="1400" dirty="0" smtClean="0">
                <a:solidFill>
                  <a:srgbClr val="FF0000"/>
                </a:solidFill>
              </a:rPr>
              <a:t> vi 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etc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ssh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sshd_config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 후 </a:t>
            </a:r>
            <a:r>
              <a:rPr lang="en-US" altLang="ko-KR" sz="1400" dirty="0" smtClean="0">
                <a:solidFill>
                  <a:srgbClr val="FF0000"/>
                </a:solidFill>
              </a:rPr>
              <a:t>enter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0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2639" cy="6858001"/>
          </a:xfrm>
        </p:spPr>
      </p:pic>
      <p:sp>
        <p:nvSpPr>
          <p:cNvPr id="4" name="TextBox 3"/>
          <p:cNvSpPr txBox="1"/>
          <p:nvPr/>
        </p:nvSpPr>
        <p:spPr>
          <a:xfrm>
            <a:off x="5336462" y="2789444"/>
            <a:ext cx="1646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① </a:t>
            </a:r>
            <a:r>
              <a:rPr lang="en-US" altLang="ko-KR" sz="1400" dirty="0" smtClean="0">
                <a:solidFill>
                  <a:srgbClr val="FF0000"/>
                </a:solidFill>
              </a:rPr>
              <a:t>:set nu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6462" y="3121222"/>
            <a:ext cx="1646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② </a:t>
            </a:r>
            <a:r>
              <a:rPr lang="en-US" altLang="ko-KR" sz="1400" dirty="0" smtClean="0">
                <a:solidFill>
                  <a:srgbClr val="FF0000"/>
                </a:solidFill>
              </a:rPr>
              <a:t>:38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1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408" cy="6858000"/>
          </a:xfrm>
        </p:spPr>
      </p:pic>
      <p:sp>
        <p:nvSpPr>
          <p:cNvPr id="4" name="TextBox 3"/>
          <p:cNvSpPr txBox="1"/>
          <p:nvPr/>
        </p:nvSpPr>
        <p:spPr>
          <a:xfrm>
            <a:off x="2454716" y="3256639"/>
            <a:ext cx="4010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← </a:t>
            </a:r>
            <a:r>
              <a:rPr lang="en-US" altLang="ko-KR" sz="1400" dirty="0" smtClean="0">
                <a:solidFill>
                  <a:srgbClr val="FF0000"/>
                </a:solidFill>
              </a:rPr>
              <a:t>① 38</a:t>
            </a:r>
            <a:r>
              <a:rPr lang="ko-KR" altLang="en-US" sz="1400" dirty="0" smtClean="0">
                <a:solidFill>
                  <a:srgbClr val="FF0000"/>
                </a:solidFill>
              </a:rPr>
              <a:t>줄에서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키 입력 후 주석처리 제거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0317" y="5929077"/>
            <a:ext cx="4010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← ② </a:t>
            </a:r>
            <a:r>
              <a:rPr lang="en-US" altLang="ko-KR" sz="1400" dirty="0" smtClean="0">
                <a:solidFill>
                  <a:srgbClr val="FF0000"/>
                </a:solidFill>
              </a:rPr>
              <a:t>63</a:t>
            </a:r>
            <a:r>
              <a:rPr lang="ko-KR" altLang="en-US" sz="1400" dirty="0" smtClean="0">
                <a:solidFill>
                  <a:srgbClr val="FF0000"/>
                </a:solidFill>
              </a:rPr>
              <a:t>줄에서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주석제거</a:t>
            </a:r>
            <a:r>
              <a:rPr lang="ko-KR" altLang="en-US" sz="1400" dirty="0" smtClean="0">
                <a:solidFill>
                  <a:srgbClr val="FF0000"/>
                </a:solidFill>
              </a:rPr>
              <a:t> 후 </a:t>
            </a:r>
            <a:r>
              <a:rPr lang="en-US" altLang="ko-KR" sz="1400" dirty="0" smtClean="0">
                <a:solidFill>
                  <a:srgbClr val="FF0000"/>
                </a:solidFill>
              </a:rPr>
              <a:t>65</a:t>
            </a:r>
            <a:r>
              <a:rPr lang="ko-KR" altLang="en-US" sz="1400" dirty="0" smtClean="0">
                <a:solidFill>
                  <a:srgbClr val="FF0000"/>
                </a:solidFill>
              </a:rPr>
              <a:t>줄 </a:t>
            </a:r>
            <a:r>
              <a:rPr lang="en-US" altLang="ko-KR" sz="1400" dirty="0" smtClean="0">
                <a:solidFill>
                  <a:srgbClr val="FF0000"/>
                </a:solidFill>
              </a:rPr>
              <a:t>yes </a:t>
            </a:r>
            <a:r>
              <a:rPr lang="ko-KR" altLang="en-US" sz="1400" dirty="0" smtClean="0">
                <a:solidFill>
                  <a:srgbClr val="FF0000"/>
                </a:solidFill>
              </a:rPr>
              <a:t>전환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5145" y="5927126"/>
            <a:ext cx="401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③ </a:t>
            </a:r>
            <a:r>
              <a:rPr lang="en-US" altLang="ko-KR" sz="1400" dirty="0" smtClean="0">
                <a:solidFill>
                  <a:srgbClr val="FF0000"/>
                </a:solidFill>
              </a:rPr>
              <a:t>esc </a:t>
            </a:r>
            <a:r>
              <a:rPr lang="ko-KR" altLang="en-US" sz="1400" dirty="0" smtClean="0">
                <a:solidFill>
                  <a:srgbClr val="FF0000"/>
                </a:solidFill>
              </a:rPr>
              <a:t>누른 후 </a:t>
            </a:r>
            <a:r>
              <a:rPr lang="en-US" altLang="ko-KR" sz="1400" dirty="0" smtClean="0">
                <a:solidFill>
                  <a:srgbClr val="FF0000"/>
                </a:solidFill>
              </a:rPr>
              <a:t>(insert </a:t>
            </a:r>
            <a:r>
              <a:rPr lang="ko-KR" altLang="en-US" sz="1400" dirty="0" smtClean="0">
                <a:solidFill>
                  <a:srgbClr val="FF0000"/>
                </a:solidFill>
              </a:rPr>
              <a:t>모드가 꺼짐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: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wq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저장 후 나가기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23949" y="3449782"/>
            <a:ext cx="955964" cy="83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23949" y="6104723"/>
            <a:ext cx="1363287" cy="17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23949" y="6298687"/>
            <a:ext cx="1363287" cy="17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4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97" y="914237"/>
            <a:ext cx="7966039" cy="5001371"/>
          </a:xfrm>
        </p:spPr>
      </p:pic>
      <p:sp>
        <p:nvSpPr>
          <p:cNvPr id="5" name="TextBox 4"/>
          <p:cNvSpPr txBox="1"/>
          <p:nvPr/>
        </p:nvSpPr>
        <p:spPr>
          <a:xfrm>
            <a:off x="6157558" y="3107145"/>
            <a:ext cx="26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s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ystemctl</a:t>
            </a:r>
            <a:r>
              <a:rPr lang="en-US" altLang="ko-KR" sz="1400" dirty="0" smtClean="0">
                <a:solidFill>
                  <a:srgbClr val="FF0000"/>
                </a:solidFill>
              </a:rPr>
              <a:t> restart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sshd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67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97" y="778649"/>
            <a:ext cx="8321414" cy="5286248"/>
          </a:xfrm>
        </p:spPr>
      </p:pic>
      <p:sp>
        <p:nvSpPr>
          <p:cNvPr id="4" name="TextBox 3"/>
          <p:cNvSpPr txBox="1"/>
          <p:nvPr/>
        </p:nvSpPr>
        <p:spPr>
          <a:xfrm>
            <a:off x="4216790" y="4021546"/>
            <a:ext cx="329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처음에 설정했던 </a:t>
            </a:r>
            <a:r>
              <a:rPr lang="en-US" altLang="ko-KR" sz="1400" dirty="0" smtClean="0">
                <a:solidFill>
                  <a:srgbClr val="FF0000"/>
                </a:solidFill>
              </a:rPr>
              <a:t>root </a:t>
            </a:r>
            <a:r>
              <a:rPr lang="ko-KR" altLang="en-US" sz="1400" dirty="0" smtClean="0">
                <a:solidFill>
                  <a:srgbClr val="FF0000"/>
                </a:solidFill>
              </a:rPr>
              <a:t>비밀번호 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60" y="787982"/>
            <a:ext cx="8094939" cy="5142378"/>
          </a:xfrm>
        </p:spPr>
      </p:pic>
      <p:sp>
        <p:nvSpPr>
          <p:cNvPr id="4" name="TextBox 3"/>
          <p:cNvSpPr txBox="1"/>
          <p:nvPr/>
        </p:nvSpPr>
        <p:spPr>
          <a:xfrm>
            <a:off x="7501165" y="1408974"/>
            <a:ext cx="329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정상적으로 입력하였을 때 화면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7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25" y="799257"/>
            <a:ext cx="6971863" cy="5055931"/>
          </a:xfrm>
        </p:spPr>
      </p:pic>
      <p:sp>
        <p:nvSpPr>
          <p:cNvPr id="4" name="TextBox 3"/>
          <p:cNvSpPr txBox="1"/>
          <p:nvPr/>
        </p:nvSpPr>
        <p:spPr>
          <a:xfrm>
            <a:off x="8583517" y="3173333"/>
            <a:ext cx="329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←새 </a:t>
            </a:r>
            <a:r>
              <a:rPr lang="ko-KR" altLang="en-US" sz="1400" dirty="0" smtClean="0">
                <a:solidFill>
                  <a:srgbClr val="FF0000"/>
                </a:solidFill>
              </a:rPr>
              <a:t>창을 열어준다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15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" y="-1"/>
            <a:ext cx="12179352" cy="6858001"/>
          </a:xfrm>
        </p:spPr>
      </p:pic>
      <p:sp>
        <p:nvSpPr>
          <p:cNvPr id="8" name="TextBox 7"/>
          <p:cNvSpPr txBox="1"/>
          <p:nvPr/>
        </p:nvSpPr>
        <p:spPr>
          <a:xfrm>
            <a:off x="1120292" y="729672"/>
            <a:ext cx="13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↑ec2 </a:t>
            </a:r>
            <a:r>
              <a:rPr lang="ko-KR" altLang="en-US" dirty="0" smtClean="0">
                <a:solidFill>
                  <a:srgbClr val="FF0000"/>
                </a:solidFill>
              </a:rPr>
              <a:t>검색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6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84" y="883896"/>
            <a:ext cx="5420122" cy="5275906"/>
          </a:xfrm>
        </p:spPr>
      </p:pic>
      <p:sp>
        <p:nvSpPr>
          <p:cNvPr id="5" name="TextBox 4"/>
          <p:cNvSpPr txBox="1"/>
          <p:nvPr/>
        </p:nvSpPr>
        <p:spPr>
          <a:xfrm>
            <a:off x="6390822" y="2408223"/>
            <a:ext cx="302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↑ </a:t>
            </a:r>
            <a:r>
              <a:rPr lang="en-US" altLang="ko-KR" sz="1400" dirty="0" smtClean="0">
                <a:solidFill>
                  <a:srgbClr val="FF0000"/>
                </a:solidFill>
              </a:rPr>
              <a:t>root@</a:t>
            </a:r>
            <a:r>
              <a:rPr lang="ko-KR" altLang="en-US" sz="1400" dirty="0" smtClean="0">
                <a:solidFill>
                  <a:srgbClr val="FF0000"/>
                </a:solidFill>
              </a:rPr>
              <a:t>탄력적 </a:t>
            </a:r>
            <a:r>
              <a:rPr lang="en-US" altLang="ko-KR" sz="1400" dirty="0" smtClean="0">
                <a:solidFill>
                  <a:srgbClr val="FF0000"/>
                </a:solidFill>
              </a:rPr>
              <a:t>IP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 후 </a:t>
            </a:r>
            <a:r>
              <a:rPr lang="en-US" altLang="ko-KR" sz="1400" dirty="0" smtClean="0">
                <a:solidFill>
                  <a:srgbClr val="FF0000"/>
                </a:solidFill>
              </a:rPr>
              <a:t>Open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1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74" y="886246"/>
            <a:ext cx="8010624" cy="5029363"/>
          </a:xfrm>
        </p:spPr>
      </p:pic>
      <p:sp>
        <p:nvSpPr>
          <p:cNvPr id="4" name="TextBox 3"/>
          <p:cNvSpPr txBox="1"/>
          <p:nvPr/>
        </p:nvSpPr>
        <p:spPr>
          <a:xfrm>
            <a:off x="5513746" y="1391186"/>
            <a:ext cx="2361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설정한 </a:t>
            </a:r>
            <a:r>
              <a:rPr lang="en-US" altLang="ko-KR" sz="1400" dirty="0" smtClean="0">
                <a:solidFill>
                  <a:srgbClr val="FF0000"/>
                </a:solidFill>
              </a:rPr>
              <a:t>root </a:t>
            </a:r>
            <a:r>
              <a:rPr lang="ko-KR" altLang="en-US" sz="1400" dirty="0" smtClean="0">
                <a:solidFill>
                  <a:srgbClr val="FF0000"/>
                </a:solidFill>
              </a:rPr>
              <a:t>비밀번호 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2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87" y="1399430"/>
            <a:ext cx="7082860" cy="4446879"/>
          </a:xfrm>
        </p:spPr>
      </p:pic>
    </p:spTree>
    <p:extLst>
      <p:ext uri="{BB962C8B-B14F-4D97-AF65-F5344CB8AC3E}">
        <p14:creationId xmlns:p14="http://schemas.microsoft.com/office/powerpoint/2010/main" val="26671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아파치웹서버</a:t>
            </a:r>
            <a:r>
              <a:rPr lang="en-US" altLang="ko-KR" dirty="0"/>
              <a:t> </a:t>
            </a:r>
            <a:r>
              <a:rPr lang="ko-KR" altLang="en-US" dirty="0"/>
              <a:t>설치 및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72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31" y="955932"/>
            <a:ext cx="7704522" cy="4894362"/>
          </a:xfrm>
        </p:spPr>
      </p:pic>
      <p:sp>
        <p:nvSpPr>
          <p:cNvPr id="4" name="TextBox 3"/>
          <p:cNvSpPr txBox="1"/>
          <p:nvPr/>
        </p:nvSpPr>
        <p:spPr>
          <a:xfrm>
            <a:off x="5644373" y="2025668"/>
            <a:ext cx="3723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yum install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httpd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httpd</a:t>
            </a:r>
            <a:r>
              <a:rPr lang="en-US" altLang="ko-KR" sz="1400" dirty="0" smtClean="0">
                <a:solidFill>
                  <a:srgbClr val="FF0000"/>
                </a:solidFill>
              </a:rPr>
              <a:t>-tools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 후 </a:t>
            </a:r>
            <a:r>
              <a:rPr lang="en-US" altLang="ko-KR" sz="1400" dirty="0" smtClean="0">
                <a:solidFill>
                  <a:srgbClr val="FF0000"/>
                </a:solidFill>
              </a:rPr>
              <a:t>enter 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중간에 입력하는게 나올 때 </a:t>
            </a:r>
            <a:r>
              <a:rPr lang="en-US" altLang="ko-KR" sz="1400" dirty="0" smtClean="0">
                <a:solidFill>
                  <a:srgbClr val="FF0000"/>
                </a:solidFill>
              </a:rPr>
              <a:t>y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2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45" y="714392"/>
            <a:ext cx="8462473" cy="5337274"/>
          </a:xfrm>
        </p:spPr>
      </p:pic>
      <p:sp>
        <p:nvSpPr>
          <p:cNvPr id="4" name="TextBox 3"/>
          <p:cNvSpPr txBox="1"/>
          <p:nvPr/>
        </p:nvSpPr>
        <p:spPr>
          <a:xfrm>
            <a:off x="5165797" y="5743889"/>
            <a:ext cx="3723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← Service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httpd</a:t>
            </a:r>
            <a:r>
              <a:rPr lang="en-US" altLang="ko-KR" sz="1400" dirty="0" smtClean="0">
                <a:solidFill>
                  <a:srgbClr val="FF0000"/>
                </a:solidFill>
              </a:rPr>
              <a:t> restart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77" y="1763703"/>
            <a:ext cx="8017820" cy="4351338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29887" y="33187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정상적으로 만들었을 때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1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도메인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1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600" y="1684241"/>
            <a:ext cx="8926171" cy="3477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7785" y="4674637"/>
            <a:ext cx="2585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만들고자하는 도메인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913" y="2022423"/>
            <a:ext cx="7182852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Box 7"/>
          <p:cNvSpPr txBox="1"/>
          <p:nvPr/>
        </p:nvSpPr>
        <p:spPr>
          <a:xfrm>
            <a:off x="756460" y="2001925"/>
            <a:ext cx="572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6379" y="2294313"/>
            <a:ext cx="523702" cy="18287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729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340" y="621976"/>
            <a:ext cx="7980144" cy="4808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8773" y="3163078"/>
            <a:ext cx="166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탄력적 </a:t>
            </a:r>
            <a:r>
              <a:rPr lang="en-US" altLang="ko-KR" sz="1400" dirty="0" smtClean="0">
                <a:solidFill>
                  <a:srgbClr val="FF0000"/>
                </a:solidFill>
              </a:rPr>
              <a:t>IP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4963" y="5715198"/>
            <a:ext cx="5691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다 했으면 만든 도메인으로 들어가지는지 확인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SSL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5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55" y="822755"/>
            <a:ext cx="9710801" cy="5270133"/>
          </a:xfrm>
        </p:spPr>
      </p:pic>
      <p:sp>
        <p:nvSpPr>
          <p:cNvPr id="4" name="타원 3"/>
          <p:cNvSpPr/>
          <p:nvPr/>
        </p:nvSpPr>
        <p:spPr>
          <a:xfrm>
            <a:off x="3337496" y="2492616"/>
            <a:ext cx="1874794" cy="69845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212290" y="2687953"/>
            <a:ext cx="166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80" y="939217"/>
            <a:ext cx="9023859" cy="4864424"/>
          </a:xfrm>
        </p:spPr>
      </p:pic>
      <p:sp>
        <p:nvSpPr>
          <p:cNvPr id="4" name="타원 3"/>
          <p:cNvSpPr/>
          <p:nvPr/>
        </p:nvSpPr>
        <p:spPr>
          <a:xfrm>
            <a:off x="9980892" y="3565638"/>
            <a:ext cx="544039" cy="20268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913987" y="3217540"/>
            <a:ext cx="899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↓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86" y="1041854"/>
            <a:ext cx="9066394" cy="4920408"/>
          </a:xfrm>
        </p:spPr>
      </p:pic>
      <p:sp>
        <p:nvSpPr>
          <p:cNvPr id="4" name="타원 3"/>
          <p:cNvSpPr/>
          <p:nvPr/>
        </p:nvSpPr>
        <p:spPr>
          <a:xfrm>
            <a:off x="6732453" y="4806611"/>
            <a:ext cx="946640" cy="35267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843523" y="4829057"/>
            <a:ext cx="166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5" y="780597"/>
            <a:ext cx="9109814" cy="4929738"/>
          </a:xfrm>
        </p:spPr>
      </p:pic>
      <p:sp>
        <p:nvSpPr>
          <p:cNvPr id="4" name="타원 3"/>
          <p:cNvSpPr/>
          <p:nvPr/>
        </p:nvSpPr>
        <p:spPr>
          <a:xfrm>
            <a:off x="7273629" y="3724260"/>
            <a:ext cx="1179906" cy="35267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61979" y="3746706"/>
            <a:ext cx="166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1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63" y="985830"/>
            <a:ext cx="9496215" cy="5153675"/>
          </a:xfrm>
        </p:spPr>
      </p:pic>
      <p:sp>
        <p:nvSpPr>
          <p:cNvPr id="4" name="타원 3"/>
          <p:cNvSpPr/>
          <p:nvPr/>
        </p:nvSpPr>
        <p:spPr>
          <a:xfrm>
            <a:off x="9494315" y="3282849"/>
            <a:ext cx="676052" cy="25186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101530" y="3254891"/>
            <a:ext cx="166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9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09" y="836578"/>
            <a:ext cx="9135166" cy="4957731"/>
          </a:xfrm>
        </p:spPr>
      </p:pic>
      <p:sp>
        <p:nvSpPr>
          <p:cNvPr id="4" name="타원 3"/>
          <p:cNvSpPr/>
          <p:nvPr/>
        </p:nvSpPr>
        <p:spPr>
          <a:xfrm>
            <a:off x="4819678" y="2865844"/>
            <a:ext cx="1179906" cy="35267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09631" y="3315443"/>
            <a:ext cx="166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↑ 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3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68" y="957879"/>
            <a:ext cx="9161541" cy="4957730"/>
          </a:xfrm>
        </p:spPr>
      </p:pic>
      <p:sp>
        <p:nvSpPr>
          <p:cNvPr id="4" name="타원 3"/>
          <p:cNvSpPr/>
          <p:nvPr/>
        </p:nvSpPr>
        <p:spPr>
          <a:xfrm>
            <a:off x="6667140" y="3052456"/>
            <a:ext cx="974632" cy="29131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11023" y="3436744"/>
            <a:ext cx="830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↑ 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9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53" y="705951"/>
            <a:ext cx="9799508" cy="5302963"/>
          </a:xfrm>
        </p:spPr>
      </p:pic>
      <p:sp>
        <p:nvSpPr>
          <p:cNvPr id="4" name="TextBox 3"/>
          <p:cNvSpPr txBox="1"/>
          <p:nvPr/>
        </p:nvSpPr>
        <p:spPr>
          <a:xfrm>
            <a:off x="8490533" y="3698065"/>
            <a:ext cx="1950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모든 값을 입력 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Generate CSR </a:t>
            </a:r>
            <a:r>
              <a:rPr lang="ko-KR" altLang="en-US" sz="1400" dirty="0">
                <a:solidFill>
                  <a:srgbClr val="FF0000"/>
                </a:solidFill>
              </a:rPr>
              <a:t>클</a:t>
            </a:r>
            <a:r>
              <a:rPr lang="ko-KR" altLang="en-US" sz="1400" dirty="0" smtClean="0">
                <a:solidFill>
                  <a:srgbClr val="FF0000"/>
                </a:solidFill>
              </a:rPr>
              <a:t>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4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rgbClr val="FF0000"/>
            </a:solidFill>
          </a:ln>
        </p:spPr>
      </p:pic>
      <p:sp>
        <p:nvSpPr>
          <p:cNvPr id="6" name="타원 5"/>
          <p:cNvSpPr/>
          <p:nvPr/>
        </p:nvSpPr>
        <p:spPr>
          <a:xfrm>
            <a:off x="10848109" y="774002"/>
            <a:ext cx="906090" cy="27340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431090" y="1030779"/>
            <a:ext cx="870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클릭  ↑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4" y="286243"/>
            <a:ext cx="11660864" cy="6322375"/>
          </a:xfrm>
        </p:spPr>
      </p:pic>
      <p:sp>
        <p:nvSpPr>
          <p:cNvPr id="9" name="TextBox 8"/>
          <p:cNvSpPr txBox="1"/>
          <p:nvPr/>
        </p:nvSpPr>
        <p:spPr>
          <a:xfrm>
            <a:off x="8734685" y="3139653"/>
            <a:ext cx="282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 드래그 </a:t>
            </a:r>
            <a:r>
              <a:rPr lang="ko-KR" altLang="en-US" sz="1400" dirty="0">
                <a:solidFill>
                  <a:srgbClr val="FF0000"/>
                </a:solidFill>
              </a:rPr>
              <a:t>내용을 메모장에 저장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8115" y="1094376"/>
            <a:ext cx="282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←② </a:t>
            </a:r>
            <a:r>
              <a:rPr lang="en-US" altLang="ko-KR" sz="1400" dirty="0" smtClean="0">
                <a:solidFill>
                  <a:srgbClr val="FF0000"/>
                </a:solidFill>
              </a:rPr>
              <a:t>SSL Certificates</a:t>
            </a:r>
            <a:r>
              <a:rPr lang="ko-KR" altLang="en-US" sz="1400" dirty="0" smtClean="0">
                <a:solidFill>
                  <a:srgbClr val="FF0000"/>
                </a:solidFill>
              </a:rPr>
              <a:t>를 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3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38" y="817917"/>
            <a:ext cx="9808948" cy="5302963"/>
          </a:xfrm>
        </p:spPr>
      </p:pic>
      <p:sp>
        <p:nvSpPr>
          <p:cNvPr id="4" name="TextBox 3"/>
          <p:cNvSpPr txBox="1"/>
          <p:nvPr/>
        </p:nvSpPr>
        <p:spPr>
          <a:xfrm>
            <a:off x="5274582" y="1335445"/>
            <a:ext cx="282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다시 이 화면으로 돌아와서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5307" y="4502751"/>
            <a:ext cx="51660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메모장에 복사한 </a:t>
            </a:r>
            <a:r>
              <a:rPr lang="ko-KR" altLang="en-US" sz="1400" dirty="0">
                <a:solidFill>
                  <a:srgbClr val="FF0000"/>
                </a:solidFill>
              </a:rPr>
              <a:t>내용 </a:t>
            </a:r>
            <a:r>
              <a:rPr lang="ko-KR" altLang="en-US" sz="1400" dirty="0" smtClean="0">
                <a:solidFill>
                  <a:srgbClr val="FF0000"/>
                </a:solidFill>
              </a:rPr>
              <a:t>중  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-----BEGIN CERTIFICATE REQUEST----- </a:t>
            </a:r>
            <a:r>
              <a:rPr lang="ko-KR" altLang="en-US" sz="1400" dirty="0" smtClean="0">
                <a:solidFill>
                  <a:srgbClr val="FF0000"/>
                </a:solidFill>
              </a:rPr>
              <a:t>부터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-----</a:t>
            </a:r>
            <a:r>
              <a:rPr lang="en-US" altLang="ko-KR" sz="1400" dirty="0">
                <a:solidFill>
                  <a:srgbClr val="FF0000"/>
                </a:solidFill>
              </a:rPr>
              <a:t>END CERTIFICATE REQUEST-</a:t>
            </a:r>
            <a:r>
              <a:rPr lang="en-US" altLang="ko-KR" sz="1400" dirty="0" smtClean="0">
                <a:solidFill>
                  <a:srgbClr val="FF0000"/>
                </a:solidFill>
              </a:rPr>
              <a:t>---- </a:t>
            </a:r>
            <a:r>
              <a:rPr lang="ko-KR" altLang="en-US" sz="1400" dirty="0" smtClean="0">
                <a:solidFill>
                  <a:srgbClr val="FF0000"/>
                </a:solidFill>
              </a:rPr>
              <a:t>까지 를 복사하여 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후에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Valiidate</a:t>
            </a:r>
            <a:r>
              <a:rPr lang="en-US" altLang="ko-KR" sz="1400" dirty="0" smtClean="0">
                <a:solidFill>
                  <a:srgbClr val="FF0000"/>
                </a:solidFill>
              </a:rPr>
              <a:t> CSR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32471" y="3296847"/>
            <a:ext cx="558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</a:rPr>
              <a:t>↗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  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95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08" y="976539"/>
            <a:ext cx="9301469" cy="5004384"/>
          </a:xfrm>
        </p:spPr>
      </p:pic>
      <p:sp>
        <p:nvSpPr>
          <p:cNvPr id="4" name="타원 3"/>
          <p:cNvSpPr/>
          <p:nvPr/>
        </p:nvSpPr>
        <p:spPr>
          <a:xfrm>
            <a:off x="8925148" y="2557933"/>
            <a:ext cx="974632" cy="29131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925148" y="2942221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↑ 선택 후 </a:t>
            </a:r>
            <a:r>
              <a:rPr lang="en-US" altLang="ko-KR" sz="1400" dirty="0" smtClean="0">
                <a:solidFill>
                  <a:srgbClr val="FF0000"/>
                </a:solidFill>
              </a:rPr>
              <a:t>Next Step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1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"/>
          <a:stretch/>
        </p:blipFill>
        <p:spPr>
          <a:xfrm>
            <a:off x="2016930" y="253403"/>
            <a:ext cx="7977152" cy="4248632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07"/>
          <a:stretch/>
        </p:blipFill>
        <p:spPr>
          <a:xfrm>
            <a:off x="2016930" y="3487516"/>
            <a:ext cx="7977152" cy="29132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52332" y="2457029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내용을 모두 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7573" y="5029553"/>
            <a:ext cx="2068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먼저 클릭 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69172" y="5046016"/>
            <a:ext cx="1599783" cy="29131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814237" y="5471202"/>
            <a:ext cx="962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78348" y="5580237"/>
            <a:ext cx="1091415" cy="19874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097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13" y="724612"/>
            <a:ext cx="9794674" cy="5330955"/>
          </a:xfrm>
        </p:spPr>
      </p:pic>
      <p:sp>
        <p:nvSpPr>
          <p:cNvPr id="4" name="TextBox 3"/>
          <p:cNvSpPr txBox="1"/>
          <p:nvPr/>
        </p:nvSpPr>
        <p:spPr>
          <a:xfrm>
            <a:off x="6146850" y="1393725"/>
            <a:ext cx="202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페이지를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새로고침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en-US" altLang="ko-KR" sz="1400" dirty="0">
                <a:solidFill>
                  <a:srgbClr val="FF0000"/>
                </a:solidFill>
              </a:rPr>
              <a:t>F</a:t>
            </a:r>
            <a:r>
              <a:rPr lang="en-US" altLang="ko-KR" sz="1400" dirty="0" smtClean="0">
                <a:solidFill>
                  <a:srgbClr val="FF0000"/>
                </a:solidFill>
              </a:rPr>
              <a:t>5)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2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73" y="677960"/>
            <a:ext cx="9661569" cy="5228318"/>
          </a:xfrm>
        </p:spPr>
      </p:pic>
      <p:sp>
        <p:nvSpPr>
          <p:cNvPr id="4" name="타원 3"/>
          <p:cNvSpPr/>
          <p:nvPr/>
        </p:nvSpPr>
        <p:spPr>
          <a:xfrm>
            <a:off x="3629874" y="2837037"/>
            <a:ext cx="568901" cy="17675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68604" y="2771523"/>
            <a:ext cx="962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18" y="808588"/>
            <a:ext cx="9489146" cy="5135012"/>
          </a:xfrm>
        </p:spPr>
      </p:pic>
      <p:sp>
        <p:nvSpPr>
          <p:cNvPr id="4" name="타원 3"/>
          <p:cNvSpPr/>
          <p:nvPr/>
        </p:nvSpPr>
        <p:spPr>
          <a:xfrm>
            <a:off x="3443261" y="4171315"/>
            <a:ext cx="568901" cy="19541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12162" y="4115132"/>
            <a:ext cx="190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클릭하여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다운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9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336" y="914237"/>
            <a:ext cx="8534089" cy="5215975"/>
          </a:xfrm>
        </p:spPr>
      </p:pic>
      <p:sp>
        <p:nvSpPr>
          <p:cNvPr id="4" name="TextBox 3"/>
          <p:cNvSpPr txBox="1"/>
          <p:nvPr/>
        </p:nvSpPr>
        <p:spPr>
          <a:xfrm>
            <a:off x="5486397" y="2568117"/>
            <a:ext cx="4264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</a:t>
            </a:r>
            <a:r>
              <a:rPr lang="en-US" altLang="ko-KR" sz="1400" dirty="0" smtClean="0">
                <a:solidFill>
                  <a:srgbClr val="FF0000"/>
                </a:solidFill>
              </a:rPr>
              <a:t>d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var</a:t>
            </a:r>
            <a:r>
              <a:rPr lang="en-US" altLang="ko-KR" sz="1400" dirty="0" smtClean="0">
                <a:solidFill>
                  <a:srgbClr val="FF0000"/>
                </a:solidFill>
              </a:rPr>
              <a:t>/www/html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mkdir</a:t>
            </a:r>
            <a:r>
              <a:rPr lang="en-US" altLang="ko-KR" sz="1400" dirty="0">
                <a:solidFill>
                  <a:srgbClr val="FF0000"/>
                </a:solidFill>
              </a:rPr>
              <a:t> –p .</a:t>
            </a:r>
            <a:r>
              <a:rPr lang="en-US" altLang="ko-KR" sz="1400" dirty="0" smtClean="0">
                <a:solidFill>
                  <a:srgbClr val="FF0000"/>
                </a:solidFill>
              </a:rPr>
              <a:t>well-known/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pki</a:t>
            </a:r>
            <a:r>
              <a:rPr lang="en-US" altLang="ko-KR" sz="1400" dirty="0" smtClean="0">
                <a:solidFill>
                  <a:srgbClr val="FF0000"/>
                </a:solidFill>
              </a:rPr>
              <a:t>-validation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c</a:t>
            </a:r>
            <a:r>
              <a:rPr lang="en-US" altLang="ko-KR" sz="1400" dirty="0" smtClean="0">
                <a:solidFill>
                  <a:srgbClr val="FF0000"/>
                </a:solidFill>
              </a:rPr>
              <a:t>d .well-known/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pki</a:t>
            </a:r>
            <a:r>
              <a:rPr lang="en-US" altLang="ko-KR" sz="1400" dirty="0" smtClean="0">
                <a:solidFill>
                  <a:srgbClr val="FF0000"/>
                </a:solidFill>
              </a:rPr>
              <a:t>-validation/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v</a:t>
            </a:r>
            <a:r>
              <a:rPr lang="en-US" altLang="ko-KR" sz="1400" dirty="0" smtClean="0">
                <a:solidFill>
                  <a:srgbClr val="FF0000"/>
                </a:solidFill>
              </a:rPr>
              <a:t>i </a:t>
            </a:r>
            <a:r>
              <a:rPr lang="ko-KR" altLang="en-US" sz="1400" dirty="0" smtClean="0">
                <a:solidFill>
                  <a:srgbClr val="FF0000"/>
                </a:solidFill>
              </a:rPr>
              <a:t>방금 다운받은 </a:t>
            </a:r>
            <a:r>
              <a:rPr lang="en-US" altLang="ko-KR" sz="1400" dirty="0" smtClean="0">
                <a:solidFill>
                  <a:srgbClr val="FF0000"/>
                </a:solidFill>
              </a:rPr>
              <a:t>validation file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이름입력</a:t>
            </a:r>
            <a:r>
              <a:rPr lang="ko-KR" altLang="en-US" sz="1400" dirty="0" smtClean="0">
                <a:solidFill>
                  <a:srgbClr val="FF0000"/>
                </a:solidFill>
              </a:rPr>
              <a:t> 후 </a:t>
            </a:r>
            <a:r>
              <a:rPr lang="en-US" altLang="ko-KR" sz="1400" dirty="0" smtClean="0">
                <a:solidFill>
                  <a:srgbClr val="FF0000"/>
                </a:solidFill>
              </a:rPr>
              <a:t>enter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00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65" y="848922"/>
            <a:ext cx="8526782" cy="5234637"/>
          </a:xfrm>
        </p:spPr>
      </p:pic>
      <p:sp>
        <p:nvSpPr>
          <p:cNvPr id="4" name="TextBox 3"/>
          <p:cNvSpPr txBox="1"/>
          <p:nvPr/>
        </p:nvSpPr>
        <p:spPr>
          <a:xfrm>
            <a:off x="5738324" y="2193026"/>
            <a:ext cx="3648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i</a:t>
            </a:r>
            <a:r>
              <a:rPr lang="ko-KR" altLang="en-US" sz="1400" dirty="0" smtClean="0">
                <a:solidFill>
                  <a:srgbClr val="FF0000"/>
                </a:solidFill>
              </a:rPr>
              <a:t>로 </a:t>
            </a:r>
            <a:r>
              <a:rPr lang="en-US" altLang="ko-KR" sz="1400" dirty="0" smtClean="0">
                <a:solidFill>
                  <a:srgbClr val="FF0000"/>
                </a:solidFill>
              </a:rPr>
              <a:t>insert</a:t>
            </a:r>
            <a:r>
              <a:rPr lang="ko-KR" altLang="en-US" sz="1400" dirty="0" smtClean="0">
                <a:solidFill>
                  <a:srgbClr val="FF0000"/>
                </a:solidFill>
              </a:rPr>
              <a:t>모드로 들어가서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validation </a:t>
            </a:r>
            <a:r>
              <a:rPr lang="en-US" altLang="ko-KR" sz="1400" dirty="0" smtClean="0">
                <a:solidFill>
                  <a:srgbClr val="FF0000"/>
                </a:solidFill>
              </a:rPr>
              <a:t>file</a:t>
            </a:r>
            <a:r>
              <a:rPr lang="ko-KR" altLang="en-US" sz="1400" dirty="0" smtClean="0">
                <a:solidFill>
                  <a:srgbClr val="FF0000"/>
                </a:solidFill>
              </a:rPr>
              <a:t>내용을 복사하여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붙여넣는다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wq</a:t>
            </a:r>
            <a:r>
              <a:rPr lang="ko-KR" altLang="en-US" sz="1400" dirty="0" smtClean="0">
                <a:solidFill>
                  <a:srgbClr val="FF0000"/>
                </a:solidFill>
              </a:rPr>
              <a:t>로 저장 후 나가기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4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12" y="960303"/>
            <a:ext cx="8241398" cy="5132587"/>
          </a:xfrm>
        </p:spPr>
      </p:pic>
      <p:sp>
        <p:nvSpPr>
          <p:cNvPr id="4" name="TextBox 3"/>
          <p:cNvSpPr txBox="1"/>
          <p:nvPr/>
        </p:nvSpPr>
        <p:spPr>
          <a:xfrm>
            <a:off x="6511606" y="2127711"/>
            <a:ext cx="2567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service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httpd</a:t>
            </a:r>
            <a:r>
              <a:rPr lang="en-US" altLang="ko-KR" sz="1400" dirty="0" smtClean="0">
                <a:solidFill>
                  <a:srgbClr val="FF0000"/>
                </a:solidFill>
              </a:rPr>
              <a:t> restart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7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9740" cy="6858001"/>
          </a:xfrm>
        </p:spPr>
      </p:pic>
      <p:sp>
        <p:nvSpPr>
          <p:cNvPr id="3" name="TextBox 2"/>
          <p:cNvSpPr txBox="1"/>
          <p:nvPr/>
        </p:nvSpPr>
        <p:spPr>
          <a:xfrm>
            <a:off x="4428839" y="4738314"/>
            <a:ext cx="101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↓ </a:t>
            </a:r>
            <a:r>
              <a:rPr lang="ko-KR" altLang="en-US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92" y="920556"/>
            <a:ext cx="9186742" cy="4985722"/>
          </a:xfrm>
        </p:spPr>
      </p:pic>
      <p:sp>
        <p:nvSpPr>
          <p:cNvPr id="4" name="TextBox 3"/>
          <p:cNvSpPr txBox="1"/>
          <p:nvPr/>
        </p:nvSpPr>
        <p:spPr>
          <a:xfrm>
            <a:off x="6446292" y="4222432"/>
            <a:ext cx="354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← ①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클릭하여 잘 나오는지 확인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3265978" y="4236628"/>
            <a:ext cx="2966869" cy="27938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34095" y="2743198"/>
            <a:ext cx="354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↑ </a:t>
            </a:r>
            <a:r>
              <a:rPr lang="en-US" altLang="ko-KR" sz="1400" dirty="0" smtClean="0">
                <a:solidFill>
                  <a:srgbClr val="FF0000"/>
                </a:solidFill>
              </a:rPr>
              <a:t>②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클릭 후 </a:t>
            </a:r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초 있다가 </a:t>
            </a:r>
            <a:r>
              <a:rPr lang="en-US" altLang="ko-KR" sz="1400" dirty="0" smtClean="0">
                <a:solidFill>
                  <a:srgbClr val="FF0000"/>
                </a:solidFill>
              </a:rPr>
              <a:t>F5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83611" y="2558037"/>
            <a:ext cx="1098935" cy="20382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73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97650"/>
          </a:xfrm>
        </p:spPr>
      </p:pic>
      <p:sp>
        <p:nvSpPr>
          <p:cNvPr id="4" name="직사각형 3"/>
          <p:cNvSpPr/>
          <p:nvPr/>
        </p:nvSpPr>
        <p:spPr>
          <a:xfrm>
            <a:off x="9312586" y="5384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2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8" y="699796"/>
            <a:ext cx="9348133" cy="5066620"/>
          </a:xfrm>
        </p:spPr>
      </p:pic>
      <p:sp>
        <p:nvSpPr>
          <p:cNvPr id="4" name="TextBox 3"/>
          <p:cNvSpPr txBox="1"/>
          <p:nvPr/>
        </p:nvSpPr>
        <p:spPr>
          <a:xfrm>
            <a:off x="4272839" y="2855165"/>
            <a:ext cx="354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정상적으로 되었을 때 화면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866866" y="1582987"/>
            <a:ext cx="735621" cy="20848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52889" y="1861654"/>
            <a:ext cx="2218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↑</a:t>
            </a:r>
            <a:r>
              <a:rPr lang="ko-KR" altLang="en-US" sz="1400">
                <a:solidFill>
                  <a:srgbClr val="FF0000"/>
                </a:solidFill>
              </a:rPr>
              <a:t>위에 </a:t>
            </a:r>
            <a:r>
              <a:rPr lang="ko-KR" altLang="en-US" sz="1400" smtClean="0">
                <a:solidFill>
                  <a:srgbClr val="FF0000"/>
                </a:solidFill>
              </a:rPr>
              <a:t>파일을 </a:t>
            </a:r>
            <a:r>
              <a:rPr lang="ko-KR" altLang="en-US" sz="1400" dirty="0" smtClean="0">
                <a:solidFill>
                  <a:srgbClr val="FF0000"/>
                </a:solidFill>
              </a:rPr>
              <a:t>다운로드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77696" y="10609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3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아파치 </a:t>
            </a:r>
            <a:r>
              <a:rPr lang="en-US" altLang="ko-KR" dirty="0" smtClean="0"/>
              <a:t>SSL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743200"/>
            <a:ext cx="10515600" cy="307631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FileZilla</a:t>
            </a:r>
            <a:r>
              <a:rPr lang="ko-KR" altLang="en-US" dirty="0" smtClean="0"/>
              <a:t>부터 다운로드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39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42" y="965719"/>
            <a:ext cx="6193457" cy="4893144"/>
          </a:xfrm>
        </p:spPr>
      </p:pic>
    </p:spTree>
    <p:extLst>
      <p:ext uri="{BB962C8B-B14F-4D97-AF65-F5344CB8AC3E}">
        <p14:creationId xmlns:p14="http://schemas.microsoft.com/office/powerpoint/2010/main" val="34736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4" y="286243"/>
            <a:ext cx="11660864" cy="6322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51805" y="3084193"/>
            <a:ext cx="3188931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FF0000"/>
                </a:solidFill>
              </a:rPr>
              <a:t>이 </a:t>
            </a:r>
            <a:r>
              <a:rPr lang="ko-KR" altLang="en-US" sz="1300" dirty="0">
                <a:solidFill>
                  <a:srgbClr val="FF0000"/>
                </a:solidFill>
              </a:rPr>
              <a:t>화면에서 저장 한 파일로 들어간 뒤 </a:t>
            </a:r>
            <a:endParaRPr lang="en-US" altLang="ko-KR" sz="13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← </a:t>
            </a:r>
            <a:r>
              <a:rPr lang="en-US" altLang="ko-KR" sz="1400" dirty="0">
                <a:solidFill>
                  <a:srgbClr val="FF0000"/>
                </a:solidFill>
              </a:rPr>
              <a:t>-----BEGIN PRIVATE KEY-----</a:t>
            </a:r>
            <a:r>
              <a:rPr lang="ko-KR" altLang="en-US" sz="1400" dirty="0" smtClean="0">
                <a:solidFill>
                  <a:srgbClr val="FF0000"/>
                </a:solidFill>
              </a:rPr>
              <a:t>부터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← -----END PRIVATE KEY-</a:t>
            </a:r>
            <a:r>
              <a:rPr lang="en-US" altLang="ko-KR" sz="1400" dirty="0" smtClean="0">
                <a:solidFill>
                  <a:srgbClr val="FF0000"/>
                </a:solidFill>
              </a:rPr>
              <a:t>----</a:t>
            </a:r>
            <a:r>
              <a:rPr lang="ko-KR" altLang="en-US" sz="1400" dirty="0" smtClean="0">
                <a:solidFill>
                  <a:srgbClr val="FF0000"/>
                </a:solidFill>
              </a:rPr>
              <a:t>까지       파일을 따로 또 저장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(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모든파일로</a:t>
            </a:r>
            <a:r>
              <a:rPr lang="en-US" altLang="ko-KR" sz="1400" dirty="0" smtClean="0">
                <a:solidFill>
                  <a:srgbClr val="FF0000"/>
                </a:solidFill>
              </a:rPr>
              <a:t>)(</a:t>
            </a:r>
            <a:r>
              <a:rPr lang="ko-KR" altLang="en-US" sz="1400" dirty="0" smtClean="0">
                <a:solidFill>
                  <a:srgbClr val="FF0000"/>
                </a:solidFill>
              </a:rPr>
              <a:t>이름은 </a:t>
            </a:r>
            <a:r>
              <a:rPr lang="ko-KR" altLang="en-US" sz="1400" dirty="0" smtClean="0">
                <a:solidFill>
                  <a:srgbClr val="FF0000"/>
                </a:solidFill>
              </a:rPr>
              <a:t>키 파일 형식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0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98" y="1060854"/>
            <a:ext cx="8293826" cy="4351338"/>
          </a:xfrm>
        </p:spPr>
      </p:pic>
      <p:sp>
        <p:nvSpPr>
          <p:cNvPr id="4" name="타원 3"/>
          <p:cNvSpPr/>
          <p:nvPr/>
        </p:nvSpPr>
        <p:spPr>
          <a:xfrm>
            <a:off x="1890898" y="1060854"/>
            <a:ext cx="1010244" cy="16111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69050" y="987523"/>
            <a:ext cx="554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← </a:t>
            </a:r>
            <a:r>
              <a:rPr lang="ko-KR" altLang="en-US" sz="1400" dirty="0" smtClean="0">
                <a:solidFill>
                  <a:srgbClr val="FF0000"/>
                </a:solidFill>
              </a:rPr>
              <a:t>이런 형태가 되도록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46" y="1310236"/>
            <a:ext cx="6653775" cy="5256819"/>
          </a:xfrm>
        </p:spPr>
      </p:pic>
      <p:sp>
        <p:nvSpPr>
          <p:cNvPr id="5" name="TextBox 4"/>
          <p:cNvSpPr txBox="1"/>
          <p:nvPr/>
        </p:nvSpPr>
        <p:spPr>
          <a:xfrm>
            <a:off x="4469349" y="2029385"/>
            <a:ext cx="554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호스트</a:t>
            </a:r>
            <a:r>
              <a:rPr lang="en-US" altLang="ko-KR" sz="1400" dirty="0" smtClean="0">
                <a:solidFill>
                  <a:srgbClr val="FF0000"/>
                </a:solidFill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사용자명</a:t>
            </a:r>
            <a:r>
              <a:rPr lang="en-US" altLang="ko-KR" sz="1400" dirty="0" smtClean="0">
                <a:solidFill>
                  <a:srgbClr val="FF0000"/>
                </a:solidFill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</a:rPr>
              <a:t>비밀번호</a:t>
            </a:r>
            <a:r>
              <a:rPr lang="en-US" altLang="ko-KR" sz="1400" dirty="0" smtClean="0">
                <a:solidFill>
                  <a:srgbClr val="FF0000"/>
                </a:solidFill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</a:rPr>
              <a:t>포트를 입력하여 연결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29887" y="331874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FileZilla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3922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42" y="487276"/>
            <a:ext cx="7414998" cy="5910688"/>
          </a:xfrm>
        </p:spPr>
      </p:pic>
      <p:sp>
        <p:nvSpPr>
          <p:cNvPr id="4" name="TextBox 3"/>
          <p:cNvSpPr txBox="1"/>
          <p:nvPr/>
        </p:nvSpPr>
        <p:spPr>
          <a:xfrm>
            <a:off x="7229175" y="2004446"/>
            <a:ext cx="2546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←① 아래 </a:t>
            </a:r>
            <a:r>
              <a:rPr lang="ko-KR" altLang="en-US" sz="1400" dirty="0">
                <a:solidFill>
                  <a:srgbClr val="FF0000"/>
                </a:solidFill>
              </a:rPr>
              <a:t>경로로 들어가서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4157" y="4683915"/>
            <a:ext cx="3028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crt</a:t>
            </a:r>
            <a:r>
              <a:rPr lang="ko-KR" altLang="en-US" sz="1400" dirty="0" smtClean="0">
                <a:solidFill>
                  <a:srgbClr val="FF0000"/>
                </a:solidFill>
              </a:rPr>
              <a:t>와 </a:t>
            </a:r>
            <a:r>
              <a:rPr lang="en-US" altLang="ko-KR" sz="1400" dirty="0" smtClean="0">
                <a:solidFill>
                  <a:srgbClr val="FF0000"/>
                </a:solidFill>
              </a:rPr>
              <a:t>key </a:t>
            </a:r>
            <a:r>
              <a:rPr lang="ko-KR" altLang="en-US" sz="1400" dirty="0" smtClean="0">
                <a:solidFill>
                  <a:srgbClr val="FF0000"/>
                </a:solidFill>
              </a:rPr>
              <a:t>파일을 서버에 업로드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왼쪽에서 오른쪽으로 드래그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58" y="750659"/>
            <a:ext cx="8799184" cy="5416876"/>
          </a:xfrm>
        </p:spPr>
      </p:pic>
      <p:sp>
        <p:nvSpPr>
          <p:cNvPr id="4" name="TextBox 3"/>
          <p:cNvSpPr txBox="1"/>
          <p:nvPr/>
        </p:nvSpPr>
        <p:spPr>
          <a:xfrm>
            <a:off x="6913402" y="2071394"/>
            <a:ext cx="274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↑ </a:t>
            </a:r>
            <a:r>
              <a:rPr lang="en-US" altLang="ko-KR" sz="1400" dirty="0" smtClean="0">
                <a:solidFill>
                  <a:srgbClr val="FF0000"/>
                </a:solidFill>
              </a:rPr>
              <a:t>yum –y install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mod_ssl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8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1196110" y="1893514"/>
            <a:ext cx="22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</a:t>
            </a:r>
            <a:r>
              <a:rPr lang="ko-KR" altLang="en-US" dirty="0">
                <a:solidFill>
                  <a:srgbClr val="FF0000"/>
                </a:solidFill>
              </a:rPr>
              <a:t>②</a:t>
            </a:r>
            <a:r>
              <a:rPr lang="en-US" altLang="ko-KR" dirty="0" smtClean="0">
                <a:solidFill>
                  <a:srgbClr val="FF0000"/>
                </a:solidFill>
              </a:rPr>
              <a:t>centos7 </a:t>
            </a:r>
            <a:r>
              <a:rPr lang="ko-KR" altLang="en-US" dirty="0" smtClean="0">
                <a:solidFill>
                  <a:srgbClr val="FF0000"/>
                </a:solidFill>
              </a:rPr>
              <a:t>검색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5564" y="4816824"/>
            <a:ext cx="238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centos </a:t>
            </a:r>
            <a:r>
              <a:rPr lang="ko-KR" altLang="en-US" dirty="0" smtClean="0">
                <a:solidFill>
                  <a:srgbClr val="FF0000"/>
                </a:solidFill>
              </a:rPr>
              <a:t>선택 </a:t>
            </a:r>
            <a:r>
              <a:rPr lang="ko-KR" altLang="en-US" b="1" dirty="0">
                <a:solidFill>
                  <a:srgbClr val="FF0000"/>
                </a:solidFill>
              </a:rPr>
              <a:t>→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36240" y="2744183"/>
            <a:ext cx="385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↑ </a:t>
            </a:r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>
                <a:solidFill>
                  <a:srgbClr val="FF0000"/>
                </a:solidFill>
              </a:rPr>
              <a:t>AWS Marketplace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40" y="676600"/>
            <a:ext cx="8284503" cy="5211016"/>
          </a:xfrm>
        </p:spPr>
      </p:pic>
      <p:sp>
        <p:nvSpPr>
          <p:cNvPr id="4" name="TextBox 3"/>
          <p:cNvSpPr txBox="1"/>
          <p:nvPr/>
        </p:nvSpPr>
        <p:spPr>
          <a:xfrm>
            <a:off x="5896367" y="3004454"/>
            <a:ext cx="2743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</a:t>
            </a:r>
            <a:r>
              <a:rPr lang="en-US" altLang="ko-KR" sz="1400" dirty="0" smtClean="0">
                <a:solidFill>
                  <a:srgbClr val="FF0000"/>
                </a:solidFill>
              </a:rPr>
              <a:t>d 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etc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httpd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conf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l</a:t>
            </a:r>
            <a:r>
              <a:rPr lang="en-US" altLang="ko-KR" sz="1400" dirty="0" smtClean="0">
                <a:solidFill>
                  <a:srgbClr val="FF0000"/>
                </a:solidFill>
              </a:rPr>
              <a:t>s –al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v</a:t>
            </a:r>
            <a:r>
              <a:rPr lang="en-US" altLang="ko-KR" sz="1400" dirty="0" smtClean="0">
                <a:solidFill>
                  <a:srgbClr val="FF0000"/>
                </a:solidFill>
              </a:rPr>
              <a:t>i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httpd.conf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0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6" y="478962"/>
            <a:ext cx="10221162" cy="5531139"/>
          </a:xfrm>
        </p:spPr>
      </p:pic>
      <p:sp>
        <p:nvSpPr>
          <p:cNvPr id="4" name="TextBox 3"/>
          <p:cNvSpPr txBox="1"/>
          <p:nvPr/>
        </p:nvSpPr>
        <p:spPr>
          <a:xfrm>
            <a:off x="5117854" y="1851842"/>
            <a:ext cx="5414372" cy="294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en-US" altLang="ko-KR" sz="1400" dirty="0">
                <a:solidFill>
                  <a:srgbClr val="FF0000"/>
                </a:solidFill>
              </a:rPr>
              <a:t>s</a:t>
            </a:r>
            <a:r>
              <a:rPr lang="en-US" altLang="ko-KR" sz="1400" dirty="0" smtClean="0">
                <a:solidFill>
                  <a:srgbClr val="FF0000"/>
                </a:solidFill>
              </a:rPr>
              <a:t>et nu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:353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</a:rPr>
              <a:t>&lt;</a:t>
            </a:r>
            <a:r>
              <a:rPr lang="en-US" altLang="ko-KR" sz="1050" dirty="0" err="1">
                <a:solidFill>
                  <a:srgbClr val="FF0000"/>
                </a:solidFill>
              </a:rPr>
              <a:t>VirtualHost</a:t>
            </a:r>
            <a:r>
              <a:rPr lang="en-US" altLang="ko-KR" sz="1050" dirty="0">
                <a:solidFill>
                  <a:srgbClr val="FF0000"/>
                </a:solidFill>
              </a:rPr>
              <a:t> *:443&gt;</a:t>
            </a:r>
          </a:p>
          <a:p>
            <a:r>
              <a:rPr lang="en-US" altLang="ko-KR" sz="1050" dirty="0" err="1" smtClean="0">
                <a:solidFill>
                  <a:srgbClr val="FF0000"/>
                </a:solidFill>
              </a:rPr>
              <a:t>SSLEngine</a:t>
            </a:r>
            <a:r>
              <a:rPr lang="en-US" altLang="ko-KR" sz="1050" dirty="0" smtClean="0">
                <a:solidFill>
                  <a:srgbClr val="FF0000"/>
                </a:solidFill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on</a:t>
            </a:r>
          </a:p>
          <a:p>
            <a:r>
              <a:rPr lang="en-US" altLang="ko-KR" sz="1050" dirty="0" err="1" smtClean="0">
                <a:solidFill>
                  <a:srgbClr val="FF0000"/>
                </a:solidFill>
              </a:rPr>
              <a:t>SSLCertificateFile</a:t>
            </a:r>
            <a:r>
              <a:rPr lang="en-US" altLang="ko-KR" sz="1050" dirty="0" smtClean="0">
                <a:solidFill>
                  <a:srgbClr val="FF0000"/>
                </a:solidFill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etc</a:t>
            </a:r>
            <a:r>
              <a:rPr lang="en-US" altLang="ko-KR" sz="1050" dirty="0" smtClean="0">
                <a:solidFill>
                  <a:srgbClr val="FF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httpd</a:t>
            </a:r>
            <a:r>
              <a:rPr lang="en-US" altLang="ko-KR" sz="1050" dirty="0" smtClean="0">
                <a:solidFill>
                  <a:srgbClr val="FF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conf.d</a:t>
            </a:r>
            <a:r>
              <a:rPr lang="en-US" altLang="ko-KR" sz="1050" dirty="0" smtClean="0">
                <a:solidFill>
                  <a:srgbClr val="FF0000"/>
                </a:solidFill>
              </a:rPr>
              <a:t>/</a:t>
            </a:r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다운받은 </a:t>
            </a:r>
            <a:r>
              <a:rPr lang="en-US" altLang="ko-KR" sz="1050" dirty="0" err="1" smtClean="0">
                <a:solidFill>
                  <a:schemeClr val="accent1">
                    <a:lumMod val="75000"/>
                  </a:schemeClr>
                </a:solidFill>
              </a:rPr>
              <a:t>crt</a:t>
            </a:r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파일</a:t>
            </a:r>
            <a:endParaRPr lang="en-US" altLang="ko-KR" sz="105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50" dirty="0" err="1" smtClean="0">
                <a:solidFill>
                  <a:srgbClr val="FF0000"/>
                </a:solidFill>
              </a:rPr>
              <a:t>SSLCertificateKeyFile</a:t>
            </a:r>
            <a:r>
              <a:rPr lang="en-US" altLang="ko-KR" sz="1050" dirty="0" smtClean="0">
                <a:solidFill>
                  <a:srgbClr val="FF0000"/>
                </a:solidFill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etc</a:t>
            </a:r>
            <a:r>
              <a:rPr lang="en-US" altLang="ko-KR" sz="1050" dirty="0" smtClean="0">
                <a:solidFill>
                  <a:srgbClr val="FF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httpd</a:t>
            </a:r>
            <a:r>
              <a:rPr lang="en-US" altLang="ko-KR" sz="1050" dirty="0" smtClean="0">
                <a:solidFill>
                  <a:srgbClr val="FF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conf.d</a:t>
            </a:r>
            <a:r>
              <a:rPr lang="en-US" altLang="ko-KR" sz="1050" dirty="0" smtClean="0">
                <a:solidFill>
                  <a:srgbClr val="FF0000"/>
                </a:solidFill>
              </a:rPr>
              <a:t>/</a:t>
            </a:r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다운받은 </a:t>
            </a:r>
            <a:r>
              <a:rPr lang="en-US" altLang="ko-KR" sz="1050" dirty="0" smtClean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파일</a:t>
            </a:r>
            <a:endParaRPr lang="en-US" altLang="ko-KR" sz="105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50" dirty="0" err="1" smtClean="0">
                <a:solidFill>
                  <a:srgbClr val="FF0000"/>
                </a:solidFill>
              </a:rPr>
              <a:t>Serveradmin</a:t>
            </a:r>
            <a:r>
              <a:rPr lang="en-US" altLang="ko-KR" sz="1050" dirty="0" smtClean="0">
                <a:solidFill>
                  <a:srgbClr val="FF0000"/>
                </a:solidFill>
              </a:rPr>
              <a:t> </a:t>
            </a:r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본인 도메인</a:t>
            </a:r>
            <a:endParaRPr lang="en-US" altLang="ko-KR" sz="105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50" dirty="0" err="1" smtClean="0">
                <a:solidFill>
                  <a:srgbClr val="FF0000"/>
                </a:solidFill>
              </a:rPr>
              <a:t>DocumentRoot</a:t>
            </a:r>
            <a:r>
              <a:rPr lang="en-US" altLang="ko-KR" sz="1050" dirty="0" smtClean="0">
                <a:solidFill>
                  <a:srgbClr val="FF0000"/>
                </a:solidFill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/</a:t>
            </a:r>
            <a:r>
              <a:rPr lang="en-US" altLang="ko-KR" sz="1050" dirty="0" err="1">
                <a:solidFill>
                  <a:srgbClr val="FF0000"/>
                </a:solidFill>
              </a:rPr>
              <a:t>var</a:t>
            </a:r>
            <a:r>
              <a:rPr lang="en-US" altLang="ko-KR" sz="1050" dirty="0">
                <a:solidFill>
                  <a:srgbClr val="FF0000"/>
                </a:solidFill>
              </a:rPr>
              <a:t>/www/html</a:t>
            </a:r>
          </a:p>
          <a:p>
            <a:r>
              <a:rPr lang="en-US" altLang="ko-KR" sz="1050" dirty="0" err="1" smtClean="0">
                <a:solidFill>
                  <a:srgbClr val="FF0000"/>
                </a:solidFill>
              </a:rPr>
              <a:t>ServerName</a:t>
            </a:r>
            <a:r>
              <a:rPr lang="en-US" altLang="ko-KR" sz="1050" dirty="0" smtClean="0">
                <a:solidFill>
                  <a:srgbClr val="FF0000"/>
                </a:solidFill>
              </a:rPr>
              <a:t> </a:t>
            </a:r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본인 도메인</a:t>
            </a:r>
            <a:endParaRPr lang="en-US" altLang="ko-KR" sz="105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50" dirty="0" err="1" smtClean="0">
                <a:solidFill>
                  <a:srgbClr val="FF0000"/>
                </a:solidFill>
              </a:rPr>
              <a:t>ErrorLog</a:t>
            </a:r>
            <a:r>
              <a:rPr lang="en-US" altLang="ko-KR" sz="1050" dirty="0" smtClean="0">
                <a:solidFill>
                  <a:srgbClr val="FF0000"/>
                </a:solidFill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"logs/ehapdssls.kro.kr-</a:t>
            </a:r>
            <a:r>
              <a:rPr lang="en-US" altLang="ko-KR" sz="1050" dirty="0" err="1">
                <a:solidFill>
                  <a:srgbClr val="FF0000"/>
                </a:solidFill>
              </a:rPr>
              <a:t>error_log</a:t>
            </a:r>
            <a:r>
              <a:rPr lang="en-US" altLang="ko-KR" sz="1050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sz="1050" dirty="0" err="1" smtClean="0">
                <a:solidFill>
                  <a:srgbClr val="FF0000"/>
                </a:solidFill>
              </a:rPr>
              <a:t>CustomLog</a:t>
            </a:r>
            <a:r>
              <a:rPr lang="en-US" altLang="ko-KR" sz="1050" dirty="0" smtClean="0">
                <a:solidFill>
                  <a:srgbClr val="FF0000"/>
                </a:solidFill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"logs/ehapdssls.kro.kr-</a:t>
            </a:r>
            <a:r>
              <a:rPr lang="en-US" altLang="ko-KR" sz="1050" dirty="0" err="1">
                <a:solidFill>
                  <a:srgbClr val="FF0000"/>
                </a:solidFill>
              </a:rPr>
              <a:t>access_log</a:t>
            </a:r>
            <a:r>
              <a:rPr lang="en-US" altLang="ko-KR" sz="1050" dirty="0">
                <a:solidFill>
                  <a:srgbClr val="FF0000"/>
                </a:solidFill>
              </a:rPr>
              <a:t>" </a:t>
            </a:r>
            <a:r>
              <a:rPr lang="en-US" altLang="ko-KR" sz="1050" dirty="0" err="1">
                <a:solidFill>
                  <a:srgbClr val="FF0000"/>
                </a:solidFill>
              </a:rPr>
              <a:t>combined_v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&lt;/</a:t>
            </a:r>
            <a:r>
              <a:rPr lang="en-US" altLang="ko-KR" sz="1050" dirty="0" err="1">
                <a:solidFill>
                  <a:srgbClr val="FF0000"/>
                </a:solidFill>
              </a:rPr>
              <a:t>VirtualHost</a:t>
            </a:r>
            <a:r>
              <a:rPr lang="en-US" altLang="ko-KR" sz="1050" dirty="0" smtClean="0">
                <a:solidFill>
                  <a:srgbClr val="FF0000"/>
                </a:solidFill>
              </a:rPr>
              <a:t>&gt; </a:t>
            </a:r>
          </a:p>
          <a:p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wq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19" y="455810"/>
            <a:ext cx="9111851" cy="5762109"/>
          </a:xfrm>
        </p:spPr>
      </p:pic>
      <p:sp>
        <p:nvSpPr>
          <p:cNvPr id="8" name="TextBox 7"/>
          <p:cNvSpPr txBox="1"/>
          <p:nvPr/>
        </p:nvSpPr>
        <p:spPr>
          <a:xfrm>
            <a:off x="6212249" y="2173181"/>
            <a:ext cx="2698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s</a:t>
            </a:r>
            <a:r>
              <a:rPr lang="en-US" altLang="ko-KR" sz="1400" dirty="0" smtClean="0">
                <a:solidFill>
                  <a:srgbClr val="FF0000"/>
                </a:solidFill>
              </a:rPr>
              <a:t>ervice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httpd</a:t>
            </a:r>
            <a:r>
              <a:rPr lang="en-US" altLang="ko-KR" sz="1400" dirty="0" smtClean="0">
                <a:solidFill>
                  <a:srgbClr val="FF0000"/>
                </a:solidFill>
              </a:rPr>
              <a:t> restart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57" y="1883814"/>
            <a:ext cx="8516380" cy="4351338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29887" y="33187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만든 도메인으로 들어가서 인증서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406" cy="6858000"/>
          </a:xfrm>
        </p:spPr>
      </p:pic>
      <p:sp>
        <p:nvSpPr>
          <p:cNvPr id="3" name="TextBox 2"/>
          <p:cNvSpPr txBox="1"/>
          <p:nvPr/>
        </p:nvSpPr>
        <p:spPr>
          <a:xfrm>
            <a:off x="4373420" y="1403987"/>
            <a:ext cx="101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↓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5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27" y="380574"/>
            <a:ext cx="5696745" cy="6096851"/>
          </a:xfrm>
        </p:spPr>
      </p:pic>
      <p:sp>
        <p:nvSpPr>
          <p:cNvPr id="4" name="TextBox 3"/>
          <p:cNvSpPr txBox="1"/>
          <p:nvPr/>
        </p:nvSpPr>
        <p:spPr>
          <a:xfrm>
            <a:off x="3893127" y="1718023"/>
            <a:ext cx="487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</a:t>
            </a:r>
            <a:r>
              <a:rPr lang="ko-KR" altLang="en-US" dirty="0" smtClean="0">
                <a:solidFill>
                  <a:srgbClr val="FF0000"/>
                </a:solidFill>
              </a:rPr>
              <a:t>①키 페어 이름 설정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원하는 이름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7835" y="2821769"/>
            <a:ext cx="22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</a:t>
            </a:r>
            <a:r>
              <a:rPr lang="ko-KR" altLang="en-US" dirty="0">
                <a:solidFill>
                  <a:srgbClr val="FF0000"/>
                </a:solidFill>
              </a:rPr>
              <a:t>②</a:t>
            </a:r>
            <a:r>
              <a:rPr lang="en-US" altLang="ko-KR" dirty="0" smtClean="0">
                <a:solidFill>
                  <a:srgbClr val="FF0000"/>
                </a:solidFill>
              </a:rPr>
              <a:t>RSA</a:t>
            </a:r>
            <a:r>
              <a:rPr lang="ko-KR" altLang="en-US" dirty="0" smtClean="0">
                <a:solidFill>
                  <a:srgbClr val="FF0000"/>
                </a:solidFill>
              </a:rPr>
              <a:t>로 설정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7834" y="4464931"/>
            <a:ext cx="22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</a:t>
            </a:r>
            <a:r>
              <a:rPr lang="ko-KR" altLang="en-US" dirty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r>
              <a:rPr lang="en-US" altLang="ko-KR" dirty="0" err="1" smtClean="0">
                <a:solidFill>
                  <a:srgbClr val="FF0000"/>
                </a:solidFill>
              </a:rPr>
              <a:t>ppk</a:t>
            </a:r>
            <a:r>
              <a:rPr lang="ko-KR" altLang="en-US" dirty="0" smtClean="0">
                <a:solidFill>
                  <a:srgbClr val="FF0000"/>
                </a:solidFill>
              </a:rPr>
              <a:t>로 설정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44372" y="6039731"/>
            <a:ext cx="268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</a:t>
            </a:r>
            <a:r>
              <a:rPr lang="ko-KR" altLang="en-US" dirty="0" smtClean="0">
                <a:solidFill>
                  <a:srgbClr val="FF0000"/>
                </a:solidFill>
              </a:rPr>
              <a:t>④키 페어 생성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키 페어가 다운로드 됨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9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598</Words>
  <Application>Microsoft Office PowerPoint</Application>
  <PresentationFormat>와이드스크린</PresentationFormat>
  <Paragraphs>147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6" baseType="lpstr">
      <vt:lpstr>맑은 고딕</vt:lpstr>
      <vt:lpstr>Arial</vt:lpstr>
      <vt:lpstr>Office 테마</vt:lpstr>
      <vt:lpstr>서버구축과정</vt:lpstr>
      <vt:lpstr>웹 서버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PuTTY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아파치웹서버 설치 및 설정</vt:lpstr>
      <vt:lpstr>PowerPoint 프레젠테이션</vt:lpstr>
      <vt:lpstr>PowerPoint 프레젠테이션</vt:lpstr>
      <vt:lpstr>정상적으로 만들었을 때 화면</vt:lpstr>
      <vt:lpstr>도메인 등록</vt:lpstr>
      <vt:lpstr>PowerPoint 프레젠테이션</vt:lpstr>
      <vt:lpstr>PowerPoint 프레젠테이션</vt:lpstr>
      <vt:lpstr>PowerPoint 프레젠테이션</vt:lpstr>
      <vt:lpstr>SSL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아파치 SSL 적용</vt:lpstr>
      <vt:lpstr>PowerPoint 프레젠테이션</vt:lpstr>
      <vt:lpstr>PowerPoint 프레젠테이션</vt:lpstr>
      <vt:lpstr>PowerPoint 프레젠테이션</vt:lpstr>
      <vt:lpstr>FileZilla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만든 도메인으로 들어가서 인증서 확인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5109</dc:creator>
  <cp:lastModifiedBy>5110-00</cp:lastModifiedBy>
  <cp:revision>65</cp:revision>
  <dcterms:created xsi:type="dcterms:W3CDTF">2023-03-27T00:32:00Z</dcterms:created>
  <dcterms:modified xsi:type="dcterms:W3CDTF">2023-05-31T08:19:53Z</dcterms:modified>
</cp:coreProperties>
</file>